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8" r:id="rId3"/>
    <p:sldId id="257" r:id="rId4"/>
    <p:sldId id="262" r:id="rId5"/>
    <p:sldId id="260" r:id="rId6"/>
    <p:sldId id="259" r:id="rId7"/>
    <p:sldId id="261" r:id="rId8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65" autoAdjust="0"/>
    <p:restoredTop sz="94660"/>
  </p:normalViewPr>
  <p:slideViewPr>
    <p:cSldViewPr snapToGrid="0">
      <p:cViewPr>
        <p:scale>
          <a:sx n="106" d="100"/>
          <a:sy n="106" d="100"/>
        </p:scale>
        <p:origin x="-96" y="-22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4" d="100"/>
          <a:sy n="84" d="100"/>
        </p:scale>
        <p:origin x="3150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8A9814-CF8B-493B-A267-9ACD3CF87713}" type="datetimeFigureOut">
              <a:rPr lang="en-US" smtClean="0"/>
              <a:t>2/29/2016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99C011-64EB-4F59-A5A9-066E0E2F2F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87626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Each presenter will introduce himself/herself.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99C011-64EB-4F59-A5A9-066E0E2F2F6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50137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YS will lead on this slide.</a:t>
            </a:r>
          </a:p>
          <a:p>
            <a:pPr marL="228600" indent="-228600">
              <a:buAutoNum type="arabicPeriod"/>
            </a:pPr>
            <a:endParaRPr lang="en-US" dirty="0"/>
          </a:p>
          <a:p>
            <a:pPr marL="228600" indent="-228600">
              <a:buAutoNum type="arabicPeriod"/>
            </a:pPr>
            <a:r>
              <a:rPr lang="en-US" dirty="0" smtClean="0"/>
              <a:t>Memos – have memos that provide summaries on hand, should be agency-specific.  Consult with agencies that have resources such as DoD to model your handouts on.</a:t>
            </a:r>
          </a:p>
          <a:p>
            <a:pPr marL="228600" indent="-228600">
              <a:buAutoNum type="arabicPeriod"/>
            </a:pPr>
            <a:endParaRPr lang="en-US" dirty="0"/>
          </a:p>
          <a:p>
            <a:pPr marL="228600" indent="-228600">
              <a:buFont typeface="+mj-lt"/>
              <a:buAutoNum type="arabicPeriod"/>
            </a:pPr>
            <a:r>
              <a:rPr lang="en-US" dirty="0" smtClean="0"/>
              <a:t>Managing recusals and opinions –we do recusals in email.  All opinions and letters are stored in a file by employee name.  Construe seeking very broadly (note OGE guidance on social media solicitations/contacts).  Get recusals in writing.  Sign STOCK Act form when you are actually negotiating.  </a:t>
            </a:r>
          </a:p>
          <a:p>
            <a:pPr marL="228600" indent="-228600">
              <a:buFont typeface="+mj-lt"/>
              <a:buAutoNum type="arabicPeriod"/>
            </a:pPr>
            <a:endParaRPr lang="en-US" dirty="0"/>
          </a:p>
          <a:p>
            <a:pPr marL="228600" indent="-228600">
              <a:buFont typeface="+mj-lt"/>
              <a:buAutoNum type="arabicPeriod"/>
            </a:pPr>
            <a:r>
              <a:rPr lang="en-US" dirty="0" smtClean="0"/>
              <a:t>Advice log for seeking, PGE guidance, and exit briefs.  Make sure to have employee contact information.  </a:t>
            </a:r>
          </a:p>
          <a:p>
            <a:pPr marL="228600" indent="-228600">
              <a:buFont typeface="+mj-lt"/>
              <a:buAutoNum type="arabicPeriod"/>
            </a:pPr>
            <a:endParaRPr lang="en-US" dirty="0"/>
          </a:p>
          <a:p>
            <a:pPr marL="228600" indent="-228600">
              <a:buFont typeface="+mj-lt"/>
              <a:buAutoNum type="arabicPeriod"/>
            </a:pPr>
            <a:r>
              <a:rPr lang="en-US" dirty="0" smtClean="0"/>
              <a:t>Exit Interview Checklist – see sample.  Make sure this is done by an attorney.  Spot legal issues especially if employee is going to work for non-Federal entity.  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99C011-64EB-4F59-A5A9-066E0E2F2F6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89464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Troy will lead on this slide.  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99C011-64EB-4F59-A5A9-066E0E2F2F6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948618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33425" y="1162050"/>
            <a:ext cx="5575300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Troy and YS to discuss, together.</a:t>
            </a:r>
          </a:p>
          <a:p>
            <a:endParaRPr lang="en-US" dirty="0"/>
          </a:p>
          <a:p>
            <a:r>
              <a:rPr lang="en-US" dirty="0" smtClean="0"/>
              <a:t>YS talking points. </a:t>
            </a:r>
          </a:p>
          <a:p>
            <a:endParaRPr lang="en-US" dirty="0" smtClean="0"/>
          </a:p>
          <a:p>
            <a:r>
              <a:rPr lang="en-US" dirty="0" smtClean="0"/>
              <a:t>In 208 land, </a:t>
            </a:r>
            <a:endParaRPr lang="en-US" dirty="0"/>
          </a:p>
          <a:p>
            <a:pPr marL="171450" indent="-171450">
              <a:buFontTx/>
              <a:buChar char="-"/>
            </a:pPr>
            <a:r>
              <a:rPr lang="en-US" dirty="0" smtClean="0"/>
              <a:t>Help employee identify particular matters (general and specific) that are pending.  </a:t>
            </a:r>
          </a:p>
          <a:p>
            <a:pPr marL="171450" indent="-171450">
              <a:buFontTx/>
              <a:buChar char="-"/>
            </a:pPr>
            <a:r>
              <a:rPr lang="en-US" dirty="0" smtClean="0"/>
              <a:t>Can be difficult if you are dealing with policy or rulemaking. </a:t>
            </a:r>
          </a:p>
          <a:p>
            <a:pPr marL="171450" indent="-171450">
              <a:buFontTx/>
              <a:buChar char="-"/>
            </a:pPr>
            <a:r>
              <a:rPr lang="en-US" dirty="0" smtClean="0"/>
              <a:t>Often need to get a lot of detail and possibly engage OGE to determine if the matter affects a “discrete and identifiable class.”  For example, Veterans are a class.  What about USG contractors?  What about defense contractors?  What about USG IT vendors?  What about first time home owners?  College students?  All examples.</a:t>
            </a:r>
          </a:p>
          <a:p>
            <a:pPr marL="171450" indent="-171450">
              <a:buFontTx/>
              <a:buChar char="-"/>
            </a:pPr>
            <a:r>
              <a:rPr lang="en-US" dirty="0" smtClean="0"/>
              <a:t>Recusals should be in writing, where reassignment necessary, engage supervisor and subordinate/other employee who will be handling the work.  </a:t>
            </a:r>
          </a:p>
          <a:p>
            <a:endParaRPr lang="en-US" dirty="0" smtClean="0"/>
          </a:p>
          <a:p>
            <a:r>
              <a:rPr lang="en-US" dirty="0" smtClean="0"/>
              <a:t>In 207,</a:t>
            </a:r>
          </a:p>
          <a:p>
            <a:pPr marL="171450" indent="-171450">
              <a:buFontTx/>
              <a:buChar char="-"/>
            </a:pPr>
            <a:r>
              <a:rPr lang="en-US" dirty="0" smtClean="0"/>
              <a:t>Really unique issues can arise related to going to work for grantees, FFRDCs.</a:t>
            </a:r>
          </a:p>
          <a:p>
            <a:pPr marL="171450" indent="-171450">
              <a:buFontTx/>
              <a:buChar char="-"/>
            </a:pPr>
            <a:r>
              <a:rPr lang="en-US" dirty="0" smtClean="0"/>
              <a:t>Remember limited to specific party matters, but be careful with </a:t>
            </a:r>
            <a:r>
              <a:rPr lang="en-US" dirty="0" err="1" smtClean="0"/>
              <a:t>regs</a:t>
            </a:r>
            <a:r>
              <a:rPr lang="en-US" dirty="0" smtClean="0"/>
              <a:t>/policies designed to affect limited, specific known entities.  </a:t>
            </a:r>
          </a:p>
          <a:p>
            <a:pPr marL="171450" indent="-171450">
              <a:buFontTx/>
              <a:buChar char="-"/>
            </a:pPr>
            <a:r>
              <a:rPr lang="en-US" dirty="0" smtClean="0"/>
              <a:t>207 involvement occurs anytime known non-Federal entities are involved, even prior to RFP.  Really requires a delving into the facts.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99C011-64EB-4F59-A5A9-066E0E2F2F6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937555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YS to lead.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99C011-64EB-4F59-A5A9-066E0E2F2F69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105971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Troy to lead.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99C011-64EB-4F59-A5A9-066E0E2F2F69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585512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99C011-64EB-4F59-A5A9-066E0E2F2F69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9601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08C4C-B3B3-4CC7-9025-E6A42FC8E852}" type="datetime1">
              <a:rPr lang="en-US" smtClean="0"/>
              <a:t>2/29/2016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AF02D-3C5E-4144-91DC-2BE800D2EB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64959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BAF8C5-F9D8-46E5-B1E2-D9013EB6C865}" type="datetime1">
              <a:rPr lang="en-US" smtClean="0"/>
              <a:t>2/29/2016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AF02D-3C5E-4144-91DC-2BE800D2EB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47637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12BA3-D457-43B8-AD44-747BDD604831}" type="datetime1">
              <a:rPr lang="en-US" smtClean="0"/>
              <a:t>2/29/2016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AF02D-3C5E-4144-91DC-2BE800D2EB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80464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15BB2-9EEF-46E7-A744-0CB15476398C}" type="datetime1">
              <a:rPr lang="en-US" smtClean="0"/>
              <a:t>2/29/2016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AF02D-3C5E-4144-91DC-2BE800D2EB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29584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0D8FB-820E-4CDC-991F-625ADD9EDF6C}" type="datetime1">
              <a:rPr lang="en-US" smtClean="0"/>
              <a:t>2/29/2016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AF02D-3C5E-4144-91DC-2BE800D2EB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7676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636D0-1892-4E99-B79A-CAE48E13629E}" type="datetime1">
              <a:rPr lang="en-US" smtClean="0"/>
              <a:t>2/29/2016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AF02D-3C5E-4144-91DC-2BE800D2EB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37138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FEFEF-A925-40A9-8976-9CECB1ECD207}" type="datetime1">
              <a:rPr lang="en-US" smtClean="0"/>
              <a:t>2/29/2016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AF02D-3C5E-4144-91DC-2BE800D2EB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51393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3F7F9-C06B-45C8-A9BC-4151366D0196}" type="datetime1">
              <a:rPr lang="en-US" smtClean="0"/>
              <a:t>2/29/2016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AF02D-3C5E-4144-91DC-2BE800D2EB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36625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3872C-FAD3-4C1E-86A2-F47AB29EA307}" type="datetime1">
              <a:rPr lang="en-US" smtClean="0"/>
              <a:t>2/29/2016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AF02D-3C5E-4144-91DC-2BE800D2EB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99476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A4A01-21DB-44D7-8AC8-5CF56A275F4C}" type="datetime1">
              <a:rPr lang="en-US" smtClean="0"/>
              <a:t>2/29/2016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AF02D-3C5E-4144-91DC-2BE800D2EB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70258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C06CD-8D9B-4712-9EDE-C080ED3DCB7E}" type="datetime1">
              <a:rPr lang="en-US" smtClean="0"/>
              <a:t>2/29/2016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AF02D-3C5E-4144-91DC-2BE800D2EB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46345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4B076D-E3AC-4C59-8D57-683C8C15B57B}" type="datetime1">
              <a:rPr lang="en-US" smtClean="0"/>
              <a:t>2/29/2016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5AF02D-3C5E-4144-91DC-2BE800D2EB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24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mailto:tbyers@ovp.eop.gov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ysutton@omb.eop.gov" TargetMode="External"/><Relationship Id="rId5" Type="http://schemas.openxmlformats.org/officeDocument/2006/relationships/hyperlink" Target="mailto:troy.d.byers2@uscis.dhs.gov" TargetMode="External"/><Relationship Id="rId4" Type="http://schemas.openxmlformats.org/officeDocument/2006/relationships/hyperlink" Target="mailto:Troy.d.byers2@uscis.dhs.gov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Seeking &amp; Post-Government Employment: </a:t>
            </a:r>
            <a:br>
              <a:rPr lang="en-US" dirty="0" smtClean="0"/>
            </a:br>
            <a:r>
              <a:rPr lang="en-US" dirty="0" smtClean="0"/>
              <a:t>Practical Considerations for Transition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Mr. Troy Byers, Ethics Counsel, Office of the Vice President</a:t>
            </a:r>
          </a:p>
          <a:p>
            <a:r>
              <a:rPr lang="en-US" dirty="0" smtClean="0"/>
              <a:t>Ms. Yasaman Sutton, ADAEO, Office of Management and Budget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AF02D-3C5E-4144-91DC-2BE800D2EB5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92792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Program Management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 smtClean="0"/>
              <a:t>PGE and Seeking Employment Memos</a:t>
            </a:r>
          </a:p>
          <a:p>
            <a:pPr lvl="1"/>
            <a:r>
              <a:rPr lang="en-US" dirty="0" smtClean="0"/>
              <a:t>Agency-specific</a:t>
            </a:r>
          </a:p>
          <a:p>
            <a:pPr lvl="1"/>
            <a:r>
              <a:rPr lang="en-US" dirty="0" smtClean="0"/>
              <a:t>PGE, senior and non-senior</a:t>
            </a:r>
          </a:p>
          <a:p>
            <a:pPr lvl="1"/>
            <a:r>
              <a:rPr lang="en-US" dirty="0" smtClean="0"/>
              <a:t>Agencies that have resources (DoD, etc.)</a:t>
            </a:r>
          </a:p>
          <a:p>
            <a:pPr lvl="1"/>
            <a:endParaRPr lang="en-US" dirty="0"/>
          </a:p>
          <a:p>
            <a:r>
              <a:rPr lang="en-US" dirty="0" smtClean="0"/>
              <a:t>Managing Recusals and Opinions by Employee</a:t>
            </a:r>
          </a:p>
          <a:p>
            <a:pPr lvl="1"/>
            <a:r>
              <a:rPr lang="en-US" dirty="0" smtClean="0"/>
              <a:t>Recusals in email for seeking.  </a:t>
            </a:r>
          </a:p>
          <a:p>
            <a:pPr lvl="1"/>
            <a:r>
              <a:rPr lang="en-US" dirty="0" smtClean="0"/>
              <a:t>STOCK Act recusal for negotiating </a:t>
            </a:r>
            <a:r>
              <a:rPr lang="en-US" dirty="0" err="1" smtClean="0"/>
              <a:t>SESers</a:t>
            </a:r>
            <a:r>
              <a:rPr lang="en-US" dirty="0" smtClean="0"/>
              <a:t>/Schedule Cs (i.e., 278 filers)</a:t>
            </a:r>
          </a:p>
          <a:p>
            <a:pPr lvl="1"/>
            <a:r>
              <a:rPr lang="en-US" dirty="0" smtClean="0"/>
              <a:t>No STOCK Act recusal until actually negotiating – discuss?</a:t>
            </a:r>
          </a:p>
          <a:p>
            <a:endParaRPr lang="en-US" dirty="0"/>
          </a:p>
          <a:p>
            <a:r>
              <a:rPr lang="en-US" dirty="0" smtClean="0"/>
              <a:t>Advice Log for Seeking Employment, PGE counseling, and Exit Briefs</a:t>
            </a:r>
          </a:p>
          <a:p>
            <a:pPr lvl="1"/>
            <a:r>
              <a:rPr lang="en-US" dirty="0" smtClean="0"/>
              <a:t>See sample, based on DoD model</a:t>
            </a:r>
          </a:p>
          <a:p>
            <a:pPr marL="457200" lvl="1" indent="0">
              <a:buNone/>
            </a:pPr>
            <a:endParaRPr lang="en-US" dirty="0"/>
          </a:p>
          <a:p>
            <a:r>
              <a:rPr lang="en-US" dirty="0" smtClean="0"/>
              <a:t>Exit Brief Checklist (“Departing Employee Counseling Interview Checklist”)</a:t>
            </a:r>
          </a:p>
          <a:p>
            <a:pPr lvl="1"/>
            <a:r>
              <a:rPr lang="en-US" dirty="0" smtClean="0"/>
              <a:t>Major topics to cover, see sample</a:t>
            </a:r>
          </a:p>
          <a:p>
            <a:pPr lvl="1"/>
            <a:r>
              <a:rPr lang="en-US" dirty="0" smtClean="0"/>
              <a:t>Covers Pledge</a:t>
            </a:r>
          </a:p>
          <a:p>
            <a:pPr lvl="1"/>
            <a:r>
              <a:rPr lang="en-US" dirty="0" smtClean="0"/>
              <a:t>Contact Information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AF02D-3C5E-4144-91DC-2BE800D2EB5E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64153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Training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Annual</a:t>
            </a:r>
          </a:p>
          <a:p>
            <a:pPr lvl="1"/>
            <a:r>
              <a:rPr lang="en-US" dirty="0" smtClean="0"/>
              <a:t>Move to summer (instead of fall) and focus content on seeking/PGE</a:t>
            </a:r>
          </a:p>
          <a:p>
            <a:endParaRPr lang="en-US" dirty="0" smtClean="0"/>
          </a:p>
          <a:p>
            <a:r>
              <a:rPr lang="en-US" dirty="0" smtClean="0"/>
              <a:t>Special Sessions in 2016</a:t>
            </a:r>
          </a:p>
          <a:p>
            <a:pPr lvl="1"/>
            <a:r>
              <a:rPr lang="en-US" dirty="0" smtClean="0"/>
              <a:t>Target audiences (SES, political)</a:t>
            </a:r>
          </a:p>
          <a:p>
            <a:pPr lvl="1"/>
            <a:r>
              <a:rPr lang="en-US" dirty="0" smtClean="0"/>
              <a:t>Agency-wide</a:t>
            </a:r>
          </a:p>
          <a:p>
            <a:pPr lvl="1"/>
            <a:r>
              <a:rPr lang="en-US" dirty="0" smtClean="0"/>
              <a:t>Cover Pledge issues in-depth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AF02D-3C5E-4144-91DC-2BE800D2EB5E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58860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Preparation for Training/Substantive Issues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2030" y="1244512"/>
            <a:ext cx="10601770" cy="4720451"/>
          </a:xfrm>
        </p:spPr>
        <p:txBody>
          <a:bodyPr>
            <a:normAutofit fontScale="25000" lnSpcReduction="20000"/>
          </a:bodyPr>
          <a:lstStyle/>
          <a:p>
            <a:pPr marL="457200" lvl="1" indent="0">
              <a:buNone/>
            </a:pPr>
            <a:r>
              <a:rPr lang="en-US" sz="7200" dirty="0" smtClean="0"/>
              <a:t>WHILE ON BOARD – SEEKING EMPLOYMENT</a:t>
            </a:r>
          </a:p>
          <a:p>
            <a:pPr marL="457200" lvl="1" indent="0">
              <a:buNone/>
            </a:pPr>
            <a:r>
              <a:rPr lang="en-US" sz="7200" dirty="0"/>
              <a:t>	</a:t>
            </a:r>
            <a:r>
              <a:rPr lang="en-US" sz="7200" dirty="0" smtClean="0"/>
              <a:t>18 U.S.C. 208 </a:t>
            </a:r>
          </a:p>
          <a:p>
            <a:pPr marL="457200" lvl="1" indent="0">
              <a:buNone/>
            </a:pPr>
            <a:r>
              <a:rPr lang="en-US" sz="7200" dirty="0" smtClean="0"/>
              <a:t>	5 C.F.R. 2635 Subpart F</a:t>
            </a:r>
          </a:p>
          <a:p>
            <a:pPr marL="457200" lvl="1" indent="0">
              <a:buNone/>
            </a:pPr>
            <a:endParaRPr lang="en-US" sz="7200" dirty="0" smtClean="0"/>
          </a:p>
          <a:p>
            <a:pPr marL="457200" lvl="1" indent="0">
              <a:buNone/>
            </a:pPr>
            <a:r>
              <a:rPr lang="en-US" sz="7200" dirty="0" smtClean="0"/>
              <a:t>AFTER THEY LEAVE – POST-GOVERNMENT EMPLOYMENT</a:t>
            </a:r>
          </a:p>
          <a:p>
            <a:pPr marL="457200" lvl="1" indent="0">
              <a:buNone/>
            </a:pPr>
            <a:r>
              <a:rPr lang="en-US" sz="7200" dirty="0"/>
              <a:t>	</a:t>
            </a:r>
            <a:r>
              <a:rPr lang="en-US" sz="7200" b="1" dirty="0" smtClean="0"/>
              <a:t>All Employees</a:t>
            </a:r>
          </a:p>
          <a:p>
            <a:pPr marL="457200" lvl="1" indent="0">
              <a:buNone/>
            </a:pPr>
            <a:r>
              <a:rPr lang="en-US" sz="7200" dirty="0"/>
              <a:t>	</a:t>
            </a:r>
            <a:r>
              <a:rPr lang="en-US" sz="7200" dirty="0" smtClean="0"/>
              <a:t>	18 U.S.C. 207 </a:t>
            </a:r>
          </a:p>
          <a:p>
            <a:pPr marL="457200" lvl="1" indent="0">
              <a:buNone/>
            </a:pPr>
            <a:r>
              <a:rPr lang="en-US" sz="7200" dirty="0"/>
              <a:t>	</a:t>
            </a:r>
            <a:r>
              <a:rPr lang="en-US" sz="7200" dirty="0" smtClean="0"/>
              <a:t>	5 C.F.R. 2641</a:t>
            </a:r>
          </a:p>
          <a:p>
            <a:pPr marL="457200" lvl="1" indent="0">
              <a:buNone/>
            </a:pPr>
            <a:r>
              <a:rPr lang="en-US" sz="7200" dirty="0"/>
              <a:t>	</a:t>
            </a:r>
            <a:r>
              <a:rPr lang="en-US" sz="7200" b="1" dirty="0" smtClean="0"/>
              <a:t>Senior Employees </a:t>
            </a:r>
            <a:r>
              <a:rPr lang="en-US" sz="7200" dirty="0" smtClean="0"/>
              <a:t>– Base pay</a:t>
            </a:r>
          </a:p>
          <a:p>
            <a:pPr marL="457200" lvl="1" indent="0">
              <a:buNone/>
            </a:pPr>
            <a:r>
              <a:rPr lang="en-US" sz="7200" dirty="0"/>
              <a:t>	</a:t>
            </a:r>
            <a:r>
              <a:rPr lang="en-US" sz="7200" dirty="0" smtClean="0"/>
              <a:t>	18 U.S.C. 207(c) (see Appendix B to Part 2641 for agency components)</a:t>
            </a:r>
          </a:p>
          <a:p>
            <a:pPr marL="457200" lvl="1" indent="0">
              <a:buNone/>
            </a:pPr>
            <a:r>
              <a:rPr lang="en-US" sz="7200" dirty="0"/>
              <a:t>	</a:t>
            </a:r>
            <a:r>
              <a:rPr lang="en-US" sz="7200" dirty="0" smtClean="0"/>
              <a:t>	18 U.S.C. 207(f)</a:t>
            </a:r>
          </a:p>
          <a:p>
            <a:pPr marL="457200" lvl="1" indent="0">
              <a:buNone/>
            </a:pPr>
            <a:endParaRPr lang="en-US" sz="7200" dirty="0" smtClean="0"/>
          </a:p>
          <a:p>
            <a:pPr marL="457200" lvl="1" indent="0">
              <a:buNone/>
            </a:pPr>
            <a:r>
              <a:rPr lang="en-US" sz="7200" dirty="0" smtClean="0"/>
              <a:t>	</a:t>
            </a:r>
            <a:r>
              <a:rPr lang="en-US" sz="7200" b="1" dirty="0" smtClean="0"/>
              <a:t>Very senior </a:t>
            </a:r>
            <a:r>
              <a:rPr lang="en-US" sz="7200" dirty="0" smtClean="0"/>
              <a:t>(Executive Level I pay level or II for EOP employees</a:t>
            </a:r>
            <a:r>
              <a:rPr lang="en-US" sz="7200" dirty="0"/>
              <a:t>) </a:t>
            </a:r>
            <a:endParaRPr lang="en-US" sz="7200" dirty="0" smtClean="0"/>
          </a:p>
          <a:p>
            <a:pPr marL="457200" lvl="1" indent="0">
              <a:buNone/>
            </a:pPr>
            <a:r>
              <a:rPr lang="en-US" sz="7200" dirty="0"/>
              <a:t>	</a:t>
            </a:r>
            <a:r>
              <a:rPr lang="en-US" sz="7200" dirty="0" smtClean="0"/>
              <a:t>	18 U.S.C. 207(d)</a:t>
            </a:r>
          </a:p>
          <a:p>
            <a:pPr marL="457200" lvl="1" indent="0">
              <a:buNone/>
            </a:pPr>
            <a:r>
              <a:rPr lang="en-US" sz="7200" dirty="0" smtClean="0"/>
              <a:t>		18 </a:t>
            </a:r>
            <a:r>
              <a:rPr lang="en-US" sz="7200" dirty="0"/>
              <a:t>U.S.C. 207(f)</a:t>
            </a:r>
          </a:p>
          <a:p>
            <a:pPr marL="457200" lvl="1" indent="0">
              <a:buNone/>
            </a:pPr>
            <a:endParaRPr lang="en-US" sz="7200" dirty="0" smtClean="0"/>
          </a:p>
          <a:p>
            <a:pPr marL="457200" lvl="1" indent="0">
              <a:buNone/>
            </a:pPr>
            <a:r>
              <a:rPr lang="en-US" sz="7200" dirty="0" smtClean="0"/>
              <a:t>BOTH WHILE ON BOARD AND AFTER THEY LEAVE</a:t>
            </a:r>
          </a:p>
          <a:p>
            <a:pPr marL="457200" lvl="1" indent="0">
              <a:buNone/>
            </a:pPr>
            <a:r>
              <a:rPr lang="en-US" sz="7200" dirty="0" smtClean="0"/>
              <a:t>	18 U.S.C. 203</a:t>
            </a:r>
            <a:endParaRPr lang="en-US" sz="4300" dirty="0" smtClean="0"/>
          </a:p>
          <a:p>
            <a:pPr lvl="1"/>
            <a:endParaRPr lang="en-US" dirty="0" smtClean="0"/>
          </a:p>
          <a:p>
            <a:pPr marL="457200" lvl="1" indent="0">
              <a:buNone/>
            </a:pPr>
            <a:r>
              <a:rPr lang="en-US" dirty="0" smtClean="0"/>
              <a:t>  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AF02D-3C5E-4144-91DC-2BE800D2EB5E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3616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STOCK Act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Mandatory recusal form for negotiating</a:t>
            </a:r>
          </a:p>
          <a:p>
            <a:r>
              <a:rPr lang="en-US" dirty="0" smtClean="0"/>
              <a:t>Only applies to 278 Filers</a:t>
            </a:r>
          </a:p>
          <a:p>
            <a:r>
              <a:rPr lang="en-US" dirty="0" smtClean="0"/>
              <a:t>Within three days of “negotiating” -- </a:t>
            </a:r>
          </a:p>
          <a:p>
            <a:pPr lvl="1"/>
            <a:r>
              <a:rPr lang="en-US" dirty="0"/>
              <a:t>“Negotiation” begins with an employee enters into a discussion or communication with another person/entity, or such person’s agent or intermediary, that is mutually conducted with a view toward reaching an agreement regarding possible employment or compensation with that person.  The term is not limited to discussions or specific terms and conditions of employment in a specific position.  5 C.F.R. 2635.603(b)(1)(i).  </a:t>
            </a:r>
          </a:p>
          <a:p>
            <a:r>
              <a:rPr lang="en-US" dirty="0" smtClean="0"/>
              <a:t>Once you start going back and forth, file the form.  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AF02D-3C5E-4144-91DC-2BE800D2EB5E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3233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Pledge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Two Year Cooling Off under 207(c).</a:t>
            </a:r>
          </a:p>
          <a:p>
            <a:pPr lvl="1"/>
            <a:r>
              <a:rPr lang="en-US" dirty="0" smtClean="0"/>
              <a:t>Cancellation of E.O. by next President?</a:t>
            </a:r>
          </a:p>
          <a:p>
            <a:pPr marL="457200" lvl="1" indent="0">
              <a:buNone/>
            </a:pPr>
            <a:endParaRPr lang="en-US" dirty="0" smtClean="0"/>
          </a:p>
          <a:p>
            <a:r>
              <a:rPr lang="en-US" dirty="0" smtClean="0"/>
              <a:t>Revolving Door Ban for Appointees going to Lobby</a:t>
            </a:r>
          </a:p>
          <a:p>
            <a:pPr lvl="1"/>
            <a:r>
              <a:rPr lang="en-US" dirty="0" smtClean="0"/>
              <a:t>Cannot lobby President or VP.</a:t>
            </a:r>
          </a:p>
          <a:p>
            <a:pPr lvl="1"/>
            <a:r>
              <a:rPr lang="en-US" dirty="0" smtClean="0"/>
              <a:t>Cannot lobby EOP officers or employees.</a:t>
            </a:r>
          </a:p>
          <a:p>
            <a:pPr lvl="1"/>
            <a:r>
              <a:rPr lang="en-US" dirty="0" smtClean="0"/>
              <a:t>Cannot lobby </a:t>
            </a:r>
            <a:r>
              <a:rPr lang="en-US" dirty="0" err="1" smtClean="0"/>
              <a:t>SESers</a:t>
            </a:r>
            <a:r>
              <a:rPr lang="en-US" dirty="0" smtClean="0"/>
              <a:t> or General/Flag Officers (O-7/one star and above).</a:t>
            </a:r>
          </a:p>
          <a:p>
            <a:pPr lvl="1"/>
            <a:r>
              <a:rPr lang="en-US" dirty="0" smtClean="0"/>
              <a:t>Cannot lobby employee serving in a confidential, policy-determining, policy-making, or policy-advocating character as described.  </a:t>
            </a:r>
          </a:p>
          <a:p>
            <a:pPr lvl="1"/>
            <a:r>
              <a:rPr lang="en-US" dirty="0" smtClean="0"/>
              <a:t>See list.  </a:t>
            </a:r>
          </a:p>
          <a:p>
            <a:pPr lvl="1"/>
            <a:endParaRPr lang="en-US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AF02D-3C5E-4144-91DC-2BE800D2EB5E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5307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Contact Information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Troy Byers</a:t>
            </a:r>
          </a:p>
          <a:p>
            <a:pPr lvl="1"/>
            <a:r>
              <a:rPr lang="en-US" dirty="0" smtClean="0">
                <a:hlinkClick r:id="rId3"/>
              </a:rPr>
              <a:t>tbyers@ovp.eop.gov</a:t>
            </a:r>
            <a:r>
              <a:rPr lang="en-US" dirty="0" smtClean="0"/>
              <a:t> (until April 15, 2016)</a:t>
            </a:r>
          </a:p>
          <a:p>
            <a:pPr lvl="1" algn="just"/>
            <a:r>
              <a:rPr lang="en-US" dirty="0" smtClean="0">
                <a:hlinkClick r:id="rId4"/>
              </a:rPr>
              <a:t>202-456-1643</a:t>
            </a:r>
            <a:r>
              <a:rPr lang="en-US" dirty="0" smtClean="0"/>
              <a:t> (until April 15, 2016)</a:t>
            </a:r>
          </a:p>
          <a:p>
            <a:pPr lvl="1" algn="just"/>
            <a:r>
              <a:rPr lang="en-US" dirty="0" smtClean="0">
                <a:hlinkClick r:id="rId5"/>
              </a:rPr>
              <a:t>troy.d.byers2@uscis.dhs.gov</a:t>
            </a:r>
            <a:endParaRPr lang="en-US" dirty="0" smtClean="0"/>
          </a:p>
          <a:p>
            <a:pPr lvl="1"/>
            <a:r>
              <a:rPr lang="en-US" dirty="0" smtClean="0"/>
              <a:t>202-272-1797</a:t>
            </a:r>
          </a:p>
          <a:p>
            <a:pPr lvl="1"/>
            <a:endParaRPr lang="en-US" dirty="0"/>
          </a:p>
          <a:p>
            <a:pPr marL="0" indent="0">
              <a:buNone/>
            </a:pPr>
            <a:r>
              <a:rPr lang="en-US" dirty="0" smtClean="0"/>
              <a:t>Yasaman (“Yasi”) Sutton</a:t>
            </a:r>
          </a:p>
          <a:p>
            <a:pPr lvl="1"/>
            <a:r>
              <a:rPr lang="en-US" dirty="0" smtClean="0">
                <a:hlinkClick r:id="rId6"/>
              </a:rPr>
              <a:t>ysutton@omb.eop.gov</a:t>
            </a:r>
            <a:endParaRPr lang="en-US" dirty="0" smtClean="0"/>
          </a:p>
          <a:p>
            <a:pPr lvl="1"/>
            <a:r>
              <a:rPr lang="en-US" dirty="0" smtClean="0"/>
              <a:t>202-395-7535</a:t>
            </a:r>
          </a:p>
          <a:p>
            <a:pPr lvl="1"/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AF02D-3C5E-4144-91DC-2BE800D2EB5E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7338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210</TotalTime>
  <Words>692</Words>
  <Application>Microsoft Office PowerPoint</Application>
  <PresentationFormat>Custom</PresentationFormat>
  <Paragraphs>118</Paragraphs>
  <Slides>7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Seeking &amp; Post-Government Employment:  Practical Considerations for Transition</vt:lpstr>
      <vt:lpstr>Program Management</vt:lpstr>
      <vt:lpstr>Training</vt:lpstr>
      <vt:lpstr>Preparation for Training/Substantive Issues </vt:lpstr>
      <vt:lpstr>STOCK Act</vt:lpstr>
      <vt:lpstr>Pledge</vt:lpstr>
      <vt:lpstr>Contact Information</vt:lpstr>
    </vt:vector>
  </TitlesOfParts>
  <Company>OMB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Seeking &amp; Post-Government Employment:  Practical Considerations for Transition</dc:title>
  <dc:creator>Sutton, Yasaman</dc:creator>
  <cp:lastModifiedBy>Nicole Stein</cp:lastModifiedBy>
  <cp:revision>25</cp:revision>
  <cp:lastPrinted>2016-02-25T20:13:32Z</cp:lastPrinted>
  <dcterms:created xsi:type="dcterms:W3CDTF">2016-02-25T19:34:18Z</dcterms:created>
  <dcterms:modified xsi:type="dcterms:W3CDTF">2016-02-29T23:10:45Z</dcterms:modified>
</cp:coreProperties>
</file>